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73">
          <p15:clr>
            <a:srgbClr val="A4A3A4"/>
          </p15:clr>
        </p15:guide>
        <p15:guide id="2" pos="3122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16" roundtripDataSignature="AMtx7mgyVJ3QjC4BTn/eu7tzG45UrEQN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73" orient="horz"/>
        <p:guide pos="3122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" name="Google Shape;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9E143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13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7.jp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/>
          <p:nvPr/>
        </p:nvSpPr>
        <p:spPr>
          <a:xfrm>
            <a:off x="0" y="4482177"/>
            <a:ext cx="9144000" cy="6760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1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5385903" y="4629143"/>
            <a:ext cx="2443198" cy="51435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&#10;&#10;Description automatically generated" id="12" name="Google Shape;1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941" y="4320461"/>
            <a:ext cx="837790" cy="83779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1"/>
          <p:cNvSpPr txBox="1"/>
          <p:nvPr/>
        </p:nvSpPr>
        <p:spPr>
          <a:xfrm>
            <a:off x="5525675" y="0"/>
            <a:ext cx="361832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SHARP Multi-omics Boot Camp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baseline="3000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June, 2024</a:t>
            </a:r>
            <a:endParaRPr b="0" baseline="3000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5552" y="4606593"/>
            <a:ext cx="1668448" cy="4708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4"/>
    <p:sldLayoutId id="2147483650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"/>
          <p:cNvSpPr txBox="1"/>
          <p:nvPr/>
        </p:nvSpPr>
        <p:spPr>
          <a:xfrm>
            <a:off x="5214" y="624467"/>
            <a:ext cx="9129299" cy="31197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990014"/>
                </a:solidFill>
                <a:latin typeface="Arial"/>
                <a:ea typeface="Arial"/>
                <a:cs typeface="Arial"/>
                <a:sym typeface="Arial"/>
              </a:rPr>
              <a:t>Multi-omics Boot Camp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990014"/>
                </a:solidFill>
                <a:latin typeface="Arial"/>
                <a:ea typeface="Arial"/>
                <a:cs typeface="Arial"/>
                <a:sym typeface="Arial"/>
              </a:rPr>
              <a:t>Analysis of Omics Data for Research Studies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600" u="none" cap="none" strike="noStrike">
              <a:solidFill>
                <a:srgbClr val="99001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600" u="none" cap="none" strike="noStrike">
                <a:solidFill>
                  <a:srgbClr val="990014"/>
                </a:solidFill>
                <a:latin typeface="Arial"/>
                <a:ea typeface="Arial"/>
                <a:cs typeface="Arial"/>
                <a:sym typeface="Arial"/>
              </a:rPr>
              <a:t>Advanced</a:t>
            </a:r>
            <a:r>
              <a:rPr b="1" i="0" lang="en-US" sz="3600" u="none" cap="none" strike="noStrike">
                <a:solidFill>
                  <a:srgbClr val="990014"/>
                </a:solidFill>
                <a:latin typeface="Arial"/>
                <a:ea typeface="Arial"/>
                <a:cs typeface="Arial"/>
                <a:sym typeface="Arial"/>
              </a:rPr>
              <a:t> Polygenic analysis and Summary statistics</a:t>
            </a:r>
            <a:endParaRPr/>
          </a:p>
        </p:txBody>
      </p:sp>
      <p:sp>
        <p:nvSpPr>
          <p:cNvPr id="25" name="Google Shape;25;p1"/>
          <p:cNvSpPr txBox="1"/>
          <p:nvPr/>
        </p:nvSpPr>
        <p:spPr>
          <a:xfrm>
            <a:off x="1352154" y="3744225"/>
            <a:ext cx="208743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Nick Mancuso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nmancuso@usc.edu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1"/>
          <p:cNvSpPr txBox="1"/>
          <p:nvPr/>
        </p:nvSpPr>
        <p:spPr>
          <a:xfrm>
            <a:off x="5951534" y="3820268"/>
            <a:ext cx="1884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Tsz Fung Chan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tszfungc@usc.edu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Nicholas Mancuso" id="27" name="Google Shape;27;p1"/>
          <p:cNvPicPr preferRelativeResize="0"/>
          <p:nvPr/>
        </p:nvPicPr>
        <p:blipFill rotWithShape="1">
          <a:blip r:embed="rId3">
            <a:alphaModFix/>
          </a:blip>
          <a:srcRect b="23111" l="9337" r="7623" t="-147"/>
          <a:stretch/>
        </p:blipFill>
        <p:spPr>
          <a:xfrm>
            <a:off x="24861" y="3190407"/>
            <a:ext cx="1197842" cy="120015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0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4000"/>
              <a:buFont typeface="Arial"/>
              <a:buNone/>
            </a:pPr>
            <a:r>
              <a:rPr lang="en-US"/>
              <a:t>Questions?</a:t>
            </a:r>
            <a:endParaRPr/>
          </a:p>
        </p:txBody>
      </p:sp>
      <p:sp>
        <p:nvSpPr>
          <p:cNvPr id="100" name="Google Shape;100;p10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Thank you! Short break, and then lab!</a:t>
            </a:r>
            <a:endParaRPr/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01" name="Google Shape;101;p10"/>
          <p:cNvSpPr/>
          <p:nvPr/>
        </p:nvSpPr>
        <p:spPr>
          <a:xfrm>
            <a:off x="3537019" y="3620183"/>
            <a:ext cx="53758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More Clustering, PCA, and high-dimensional visualization with Dr. Kimberly Siegmund!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4000"/>
              <a:buFont typeface="Arial"/>
              <a:buNone/>
            </a:pPr>
            <a:r>
              <a:rPr lang="en-US"/>
              <a:t>Recap</a:t>
            </a:r>
            <a:endParaRPr/>
          </a:p>
        </p:txBody>
      </p:sp>
      <p:sp>
        <p:nvSpPr>
          <p:cNvPr id="33" name="Google Shape;33;p2"/>
          <p:cNvSpPr txBox="1"/>
          <p:nvPr>
            <p:ph idx="1" type="body"/>
          </p:nvPr>
        </p:nvSpPr>
        <p:spPr>
          <a:xfrm>
            <a:off x="457200" y="1063229"/>
            <a:ext cx="8229600" cy="3477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Understand GWAS, PRS, and summary-based integrative analyses</a:t>
            </a:r>
            <a:endParaRPr/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Understand statistical modeling of PRS and GWAS summary data</a:t>
            </a:r>
            <a:endParaRPr/>
          </a:p>
          <a:p>
            <a:pPr indent="-257175" lvl="1" marL="600075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GWAS analysis</a:t>
            </a:r>
            <a:endParaRPr/>
          </a:p>
          <a:p>
            <a:pPr indent="-257175" lvl="1" marL="600075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Integrating PRS as a risk factor</a:t>
            </a:r>
            <a:endParaRPr/>
          </a:p>
          <a:p>
            <a:pPr indent="-257175" lvl="1" marL="600075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US" sz="1800"/>
              <a:t>Integrating SNP-based predicted omic as a risk factor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57175" lvl="1" marL="600075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Analyses with multiple PRS.</a:t>
            </a:r>
            <a:endParaRPr/>
          </a:p>
          <a:p>
            <a:pPr indent="-142875" lvl="1" marL="600075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Apply the methods mentioned above in R and be able to interpret the results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4000"/>
              <a:buFont typeface="Arial"/>
              <a:buNone/>
            </a:pPr>
            <a:r>
              <a:rPr lang="en-US"/>
              <a:t>Goals</a:t>
            </a:r>
            <a:endParaRPr/>
          </a:p>
        </p:txBody>
      </p:sp>
      <p:sp>
        <p:nvSpPr>
          <p:cNvPr id="39" name="Google Shape;39;p3"/>
          <p:cNvSpPr txBox="1"/>
          <p:nvPr>
            <p:ph idx="1" type="body"/>
          </p:nvPr>
        </p:nvSpPr>
        <p:spPr>
          <a:xfrm>
            <a:off x="457200" y="1063229"/>
            <a:ext cx="8229600" cy="2148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Characterize shared pathways using GWAS summary statistics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130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Understand truncated Singular Value Decomposition</a:t>
            </a:r>
            <a:endParaRPr/>
          </a:p>
          <a:p>
            <a:pPr indent="-142875" lvl="1" marL="600075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57175" lvl="0" marL="25717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Apply the methods mentioned above in R and be able to interpret the results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4000"/>
              <a:buFont typeface="Arial"/>
              <a:buNone/>
            </a:pPr>
            <a:r>
              <a:rPr lang="en-US"/>
              <a:t>Pleiotropy is </a:t>
            </a:r>
            <a:r>
              <a:rPr b="1" lang="en-US"/>
              <a:t>pervasive</a:t>
            </a:r>
            <a:endParaRPr/>
          </a:p>
        </p:txBody>
      </p:sp>
      <p:pic>
        <p:nvPicPr>
          <p:cNvPr id="45" name="Google Shape;4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95316" y="932599"/>
            <a:ext cx="4474916" cy="3638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3768" y="1063229"/>
            <a:ext cx="3726682" cy="1387713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4"/>
          <p:cNvSpPr txBox="1"/>
          <p:nvPr/>
        </p:nvSpPr>
        <p:spPr>
          <a:xfrm>
            <a:off x="283333" y="2507893"/>
            <a:ext cx="30620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N=179k; 220 deep phenotypes</a:t>
            </a:r>
            <a:endParaRPr/>
          </a:p>
        </p:txBody>
      </p:sp>
      <p:sp>
        <p:nvSpPr>
          <p:cNvPr id="48" name="Google Shape;48;p4"/>
          <p:cNvSpPr txBox="1"/>
          <p:nvPr/>
        </p:nvSpPr>
        <p:spPr>
          <a:xfrm>
            <a:off x="373768" y="3116483"/>
            <a:ext cx="3921548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how can we characterize shared genetic components?</a:t>
            </a:r>
            <a:b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3600"/>
              <a:buFont typeface="Arial"/>
              <a:buNone/>
            </a:pPr>
            <a:r>
              <a:rPr lang="en-US" sz="3600"/>
              <a:t>Thought Experiment Pt I: </a:t>
            </a:r>
            <a:r>
              <a:rPr i="1" lang="en-US" sz="3600"/>
              <a:t>Think Hard</a:t>
            </a:r>
            <a:endParaRPr/>
          </a:p>
        </p:txBody>
      </p:sp>
      <p:sp>
        <p:nvSpPr>
          <p:cNvPr id="54" name="Google Shape;54;p5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Goal</a:t>
            </a:r>
            <a:r>
              <a:rPr lang="en-US" sz="2400"/>
              <a:t>: characterize shared genetic components across large number of phenotypes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Constraints</a:t>
            </a:r>
            <a:r>
              <a:rPr lang="en-US" sz="2400"/>
              <a:t>:</a:t>
            </a:r>
            <a:endParaRPr/>
          </a:p>
          <a:p>
            <a:pPr indent="-457200" lvl="1" marL="8572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US" sz="2000"/>
              <a:t>Needs to be fast 🡪 use GWAS summary data</a:t>
            </a:r>
            <a:endParaRPr/>
          </a:p>
          <a:p>
            <a:pPr indent="-457200" lvl="1" marL="8572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US" sz="2000"/>
              <a:t>Needs to focus on signal 🡪 keep only SNPs w/ P &lt; 5e-8</a:t>
            </a:r>
            <a:endParaRPr/>
          </a:p>
          <a:p>
            <a:pPr indent="-457200" lvl="1" marL="8572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US" sz="2000"/>
              <a:t>Needs to … find … shared … genetic components ?</a:t>
            </a:r>
            <a:endParaRPr sz="2000"/>
          </a:p>
          <a:p>
            <a:pPr indent="-330200" lvl="1" marL="8572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sz="2000"/>
          </a:p>
        </p:txBody>
      </p:sp>
      <p:sp>
        <p:nvSpPr>
          <p:cNvPr id="55" name="Google Shape;55;p5"/>
          <p:cNvSpPr txBox="1"/>
          <p:nvPr/>
        </p:nvSpPr>
        <p:spPr>
          <a:xfrm>
            <a:off x="3660917" y="4102814"/>
            <a:ext cx="91108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/>
          <p:nvPr>
            <p:ph idx="1" type="body"/>
          </p:nvPr>
        </p:nvSpPr>
        <p:spPr>
          <a:xfrm>
            <a:off x="457200" y="1109719"/>
            <a:ext cx="8229600" cy="246749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697" r="0" t="-512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 </a:t>
            </a:r>
            <a:endParaRPr/>
          </a:p>
        </p:txBody>
      </p:sp>
      <p:sp>
        <p:nvSpPr>
          <p:cNvPr id="61" name="Google Shape;61;p6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4000"/>
              <a:buFont typeface="Arial"/>
              <a:buNone/>
            </a:pPr>
            <a:r>
              <a:rPr lang="en-US"/>
              <a:t>Recap: Multi-variate MR</a:t>
            </a:r>
            <a:endParaRPr/>
          </a:p>
        </p:txBody>
      </p:sp>
      <p:sp>
        <p:nvSpPr>
          <p:cNvPr id="62" name="Google Shape;62;p6"/>
          <p:cNvSpPr/>
          <p:nvPr/>
        </p:nvSpPr>
        <p:spPr>
          <a:xfrm>
            <a:off x="1170729" y="3623703"/>
            <a:ext cx="6648230" cy="52322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30950" l="-1907" r="-953" t="-1190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63" name="Google Shape;63;p6"/>
          <p:cNvSpPr/>
          <p:nvPr/>
        </p:nvSpPr>
        <p:spPr>
          <a:xfrm>
            <a:off x="4572000" y="4193413"/>
            <a:ext cx="462652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A2A2A"/>
                </a:solidFill>
                <a:latin typeface="Arial"/>
                <a:ea typeface="Arial"/>
                <a:cs typeface="Arial"/>
                <a:sym typeface="Arial"/>
              </a:rPr>
              <a:t>Burgess, et al. </a:t>
            </a:r>
            <a:r>
              <a:rPr i="1" lang="en-US" sz="1200">
                <a:solidFill>
                  <a:srgbClr val="2A2A2A"/>
                </a:solidFill>
                <a:latin typeface="Arial"/>
                <a:ea typeface="Arial"/>
                <a:cs typeface="Arial"/>
                <a:sym typeface="Arial"/>
              </a:rPr>
              <a:t>American Journal of Epidemiology </a:t>
            </a:r>
            <a:r>
              <a:rPr lang="en-US" sz="1200">
                <a:solidFill>
                  <a:srgbClr val="2A2A2A"/>
                </a:solidFill>
                <a:latin typeface="Arial"/>
                <a:ea typeface="Arial"/>
                <a:cs typeface="Arial"/>
                <a:sym typeface="Arial"/>
              </a:rPr>
              <a:t>2015;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A2A2A"/>
                </a:solidFill>
                <a:latin typeface="Arial"/>
                <a:ea typeface="Arial"/>
                <a:cs typeface="Arial"/>
                <a:sym typeface="Arial"/>
              </a:rPr>
              <a:t>Jiang, …, Mancuso, …, Conti. </a:t>
            </a:r>
            <a:r>
              <a:rPr i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American Journal of Epidemiology. 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2020.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3600"/>
              <a:buFont typeface="Arial"/>
              <a:buNone/>
            </a:pPr>
            <a:r>
              <a:rPr lang="en-US" sz="3600"/>
              <a:t>Thought Experiment Pt II: </a:t>
            </a:r>
            <a:r>
              <a:rPr i="1" lang="en-US" sz="3600"/>
              <a:t>Think Harder</a:t>
            </a:r>
            <a:endParaRPr/>
          </a:p>
        </p:txBody>
      </p:sp>
      <p:sp>
        <p:nvSpPr>
          <p:cNvPr id="69" name="Google Shape;69;p7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Goal</a:t>
            </a:r>
            <a:r>
              <a:rPr lang="en-US" sz="2400"/>
              <a:t>: characterize shared genetic components across large number of phenotypes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Constraints</a:t>
            </a:r>
            <a:r>
              <a:rPr lang="en-US" sz="2400"/>
              <a:t>:</a:t>
            </a:r>
            <a:endParaRPr/>
          </a:p>
          <a:p>
            <a:pPr indent="-457200" lvl="1" marL="8572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US" sz="2000"/>
              <a:t>Needs to be fast 🡪 use GWAS summary data</a:t>
            </a:r>
            <a:endParaRPr/>
          </a:p>
          <a:p>
            <a:pPr indent="-457200" lvl="1" marL="8572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US" sz="2000"/>
              <a:t>Needs to focus on signal 🡪 keep only SNPs w/ P &lt; 5e-8</a:t>
            </a:r>
            <a:endParaRPr/>
          </a:p>
          <a:p>
            <a:pPr indent="-457200" lvl="1" marL="8572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US" sz="2000"/>
              <a:t>Needs to … find … shared … genetic components ?</a:t>
            </a:r>
            <a:endParaRPr sz="2000"/>
          </a:p>
          <a:p>
            <a:pPr indent="-330200" lvl="1" marL="8572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sz="2000"/>
          </a:p>
        </p:txBody>
      </p:sp>
      <p:sp>
        <p:nvSpPr>
          <p:cNvPr id="70" name="Google Shape;70;p7"/>
          <p:cNvSpPr txBox="1"/>
          <p:nvPr/>
        </p:nvSpPr>
        <p:spPr>
          <a:xfrm>
            <a:off x="3660917" y="4102814"/>
            <a:ext cx="91108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How?</a:t>
            </a:r>
            <a:endParaRPr/>
          </a:p>
        </p:txBody>
      </p:sp>
      <p:sp>
        <p:nvSpPr>
          <p:cNvPr id="71" name="Google Shape;71;p7"/>
          <p:cNvSpPr txBox="1"/>
          <p:nvPr/>
        </p:nvSpPr>
        <p:spPr>
          <a:xfrm>
            <a:off x="6601767" y="2823587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🆗</a:t>
            </a:r>
            <a:endParaRPr/>
          </a:p>
        </p:txBody>
      </p:sp>
      <p:sp>
        <p:nvSpPr>
          <p:cNvPr id="72" name="Google Shape;72;p7"/>
          <p:cNvSpPr txBox="1"/>
          <p:nvPr/>
        </p:nvSpPr>
        <p:spPr>
          <a:xfrm>
            <a:off x="7748954" y="3237245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🆗</a:t>
            </a:r>
            <a:endParaRPr/>
          </a:p>
        </p:txBody>
      </p:sp>
      <p:sp>
        <p:nvSpPr>
          <p:cNvPr id="73" name="Google Shape;73;p7"/>
          <p:cNvSpPr txBox="1"/>
          <p:nvPr/>
        </p:nvSpPr>
        <p:spPr>
          <a:xfrm>
            <a:off x="4572000" y="4102814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🤯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2400"/>
              <a:buFont typeface="Arial"/>
              <a:buNone/>
            </a:pPr>
            <a:r>
              <a:rPr lang="en-US" sz="2400"/>
              <a:t>Thought Experiment Pt III: </a:t>
            </a:r>
            <a:r>
              <a:rPr i="1" lang="en-US" sz="2400"/>
              <a:t>Think Hard with a Vengeance</a:t>
            </a:r>
            <a:endParaRPr sz="2400"/>
          </a:p>
        </p:txBody>
      </p:sp>
      <p:pic>
        <p:nvPicPr>
          <p:cNvPr id="79" name="Google Shape;7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3935" y="1363683"/>
            <a:ext cx="3921548" cy="325540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8"/>
          <p:cNvSpPr txBox="1"/>
          <p:nvPr/>
        </p:nvSpPr>
        <p:spPr>
          <a:xfrm>
            <a:off x="457200" y="1786920"/>
            <a:ext cx="460717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can we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this?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can we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generalize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this across many SNPs?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to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“interesting directions”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underlying phenotypes?</a:t>
            </a:r>
            <a:endParaRPr/>
          </a:p>
        </p:txBody>
      </p:sp>
      <p:sp>
        <p:nvSpPr>
          <p:cNvPr id="81" name="Google Shape;81;p8"/>
          <p:cNvSpPr txBox="1"/>
          <p:nvPr/>
        </p:nvSpPr>
        <p:spPr>
          <a:xfrm>
            <a:off x="5358105" y="990392"/>
            <a:ext cx="332869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Alert - Simulated Data - Alert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8"/>
          <p:cNvSpPr txBox="1"/>
          <p:nvPr/>
        </p:nvSpPr>
        <p:spPr>
          <a:xfrm>
            <a:off x="238470" y="1190447"/>
            <a:ext cx="511963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in doubt, make a plot!</a:t>
            </a:r>
            <a:endParaRPr i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3" name="Google Shape;83;p8"/>
          <p:cNvCxnSpPr/>
          <p:nvPr/>
        </p:nvCxnSpPr>
        <p:spPr>
          <a:xfrm flipH="1" rot="10800000">
            <a:off x="7022452" y="1678075"/>
            <a:ext cx="1177003" cy="1135463"/>
          </a:xfrm>
          <a:prstGeom prst="straightConnector1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84" name="Google Shape;84;p8"/>
          <p:cNvCxnSpPr/>
          <p:nvPr/>
        </p:nvCxnSpPr>
        <p:spPr>
          <a:xfrm rot="10800000">
            <a:off x="6551525" y="2245806"/>
            <a:ext cx="462418" cy="577781"/>
          </a:xfrm>
          <a:prstGeom prst="straightConnector1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328" y="818911"/>
            <a:ext cx="4295672" cy="165132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9"/>
          <p:cNvSpPr txBox="1"/>
          <p:nvPr>
            <p:ph type="title"/>
          </p:nvPr>
        </p:nvSpPr>
        <p:spPr>
          <a:xfrm>
            <a:off x="457200" y="135643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9E1435"/>
              </a:buClr>
              <a:buSzPts val="4000"/>
              <a:buFont typeface="Arial"/>
              <a:buNone/>
            </a:pPr>
            <a:r>
              <a:rPr lang="en-US"/>
              <a:t>DeGAs: Truncated SVD</a:t>
            </a:r>
            <a:endParaRPr/>
          </a:p>
        </p:txBody>
      </p:sp>
      <p:pic>
        <p:nvPicPr>
          <p:cNvPr id="91" name="Google Shape;9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94558" y="1270970"/>
            <a:ext cx="3816768" cy="317319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9"/>
          <p:cNvSpPr txBox="1"/>
          <p:nvPr/>
        </p:nvSpPr>
        <p:spPr>
          <a:xfrm>
            <a:off x="213907" y="2407405"/>
            <a:ext cx="5041381" cy="194732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4544" l="-1004" r="0" t="-1298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pic>
        <p:nvPicPr>
          <p:cNvPr id="93" name="Google Shape;93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17709" y="1331260"/>
            <a:ext cx="3423573" cy="317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154540" y="832874"/>
            <a:ext cx="3586742" cy="3947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2017-08-10T22:08:10Z</dcterms:created>
  <dc:creator>Zenaida Mendoza</dc:creator>
</cp:coreProperties>
</file>